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7" r:id="rId1"/>
  </p:sldMasterIdLst>
  <p:notesMasterIdLst>
    <p:notesMasterId r:id="rId13"/>
  </p:notesMasterIdLst>
  <p:sldIdLst>
    <p:sldId id="256" r:id="rId2"/>
    <p:sldId id="265" r:id="rId3"/>
    <p:sldId id="290" r:id="rId4"/>
    <p:sldId id="368" r:id="rId5"/>
    <p:sldId id="369" r:id="rId6"/>
    <p:sldId id="370" r:id="rId7"/>
    <p:sldId id="371" r:id="rId8"/>
    <p:sldId id="372" r:id="rId9"/>
    <p:sldId id="373" r:id="rId10"/>
    <p:sldId id="374" r:id="rId11"/>
    <p:sldId id="258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何 仕远" initials="何" lastIdx="1" clrIdx="0">
    <p:extLst>
      <p:ext uri="{19B8F6BF-5375-455C-9EA6-DF929625EA0E}">
        <p15:presenceInfo xmlns:p15="http://schemas.microsoft.com/office/powerpoint/2012/main" userId="bb2c92042769bca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DFD8"/>
    <a:srgbClr val="935A83"/>
    <a:srgbClr val="9571AF"/>
    <a:srgbClr val="3EB4D4"/>
    <a:srgbClr val="43185D"/>
    <a:srgbClr val="BC5A6B"/>
    <a:srgbClr val="F2EEF3"/>
    <a:srgbClr val="7B5A85"/>
    <a:srgbClr val="3E0D6B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浅色样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993" autoAdjust="0"/>
    <p:restoredTop sz="81780" autoAdjust="0"/>
  </p:normalViewPr>
  <p:slideViewPr>
    <p:cSldViewPr snapToGrid="0" snapToObjects="1">
      <p:cViewPr varScale="1">
        <p:scale>
          <a:sx n="72" d="100"/>
          <a:sy n="72" d="100"/>
        </p:scale>
        <p:origin x="1632" y="39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jpeg>
</file>

<file path=ppt/media/image10.png>
</file>

<file path=ppt/media/image11.png>
</file>

<file path=ppt/media/image12.png>
</file>

<file path=ppt/media/image13.gif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jpg>
</file>

<file path=ppt/media/image3.png>
</file>

<file path=ppt/media/image4.jp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F5B13D-A8CF-43C1-B77D-EE7827829B78}" type="datetimeFigureOut">
              <a:rPr lang="zh-CN" altLang="en-US" smtClean="0"/>
              <a:t>2022/9/14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161C23-A738-45DB-AC1F-F0F1320CA1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50812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161C23-A738-45DB-AC1F-F0F1320CA199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40174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b="0" i="0" dirty="0">
              <a:solidFill>
                <a:srgbClr val="121212"/>
              </a:solidFill>
              <a:effectLst/>
              <a:latin typeface="-apple-system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161C23-A738-45DB-AC1F-F0F1320CA199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88006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161C23-A738-45DB-AC1F-F0F1320CA199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88605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b="0" i="0" dirty="0">
              <a:solidFill>
                <a:srgbClr val="121212"/>
              </a:solidFill>
              <a:effectLst/>
              <a:latin typeface="-apple-system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161C23-A738-45DB-AC1F-F0F1320CA199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82562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b="0" i="0" dirty="0">
              <a:solidFill>
                <a:srgbClr val="121212"/>
              </a:solidFill>
              <a:effectLst/>
              <a:latin typeface="-apple-system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161C23-A738-45DB-AC1F-F0F1320CA199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00088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b="0" i="0" dirty="0">
              <a:solidFill>
                <a:srgbClr val="121212"/>
              </a:solidFill>
              <a:effectLst/>
              <a:latin typeface="-apple-system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161C23-A738-45DB-AC1F-F0F1320CA199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10226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161C23-A738-45DB-AC1F-F0F1320CA199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86720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b="0" i="0" dirty="0">
              <a:solidFill>
                <a:srgbClr val="121212"/>
              </a:solidFill>
              <a:effectLst/>
              <a:latin typeface="-apple-system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161C23-A738-45DB-AC1F-F0F1320CA199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62331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b="0" i="0" dirty="0">
              <a:solidFill>
                <a:srgbClr val="121212"/>
              </a:solidFill>
              <a:effectLst/>
              <a:latin typeface="-apple-system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161C23-A738-45DB-AC1F-F0F1320CA199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78995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b="0" i="0" dirty="0">
              <a:solidFill>
                <a:srgbClr val="121212"/>
              </a:solidFill>
              <a:effectLst/>
              <a:latin typeface="-apple-system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161C23-A738-45DB-AC1F-F0F1320CA199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27775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Oval 9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0" y="2226503"/>
            <a:ext cx="5917679" cy="2550877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0" y="4777380"/>
            <a:ext cx="5917679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7498080" y="1828800"/>
            <a:ext cx="990599" cy="22865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DE31F557-D3ED-A448-92B8-EF89F27D4FAD}" type="datetimeFigureOut">
              <a:rPr kumimoji="1" lang="zh-CN" altLang="en-US" smtClean="0"/>
              <a:t>2022/9/14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6236208" y="3264408"/>
            <a:ext cx="3859795" cy="228660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11" name="Rectangle 10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FE3D4E1D-4661-9846-8161-CD16D23C16A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578694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10204164">
              <a:off x="426788" y="4564241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6" name="Rectangle 15"/>
            <p:cNvSpPr/>
            <p:nvPr/>
          </p:nvSpPr>
          <p:spPr>
            <a:xfrm>
              <a:off x="421503" y="402165"/>
              <a:ext cx="8327939" cy="314113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 bwMode="gray">
            <a:xfrm rot="10800000">
              <a:off x="485023" y="2670079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0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4961454"/>
            <a:ext cx="642200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1" y="685800"/>
            <a:ext cx="6422004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866440" y="5528192"/>
            <a:ext cx="6422004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1F557-D3ED-A448-92B8-EF89F27D4FAD}" type="datetimeFigureOut">
              <a:rPr kumimoji="1" lang="zh-CN" altLang="en-US" smtClean="0"/>
              <a:t>2022/9/14</a:t>
            </a:fld>
            <a:endParaRPr kumimoji="1" lang="zh-CN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10" name="Rectangle 9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FE3D4E1D-4661-9846-8161-CD16D23C16A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313808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21010068">
              <a:off x="6359946" y="2780895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Rectangle 8"/>
            <p:cNvSpPr/>
            <p:nvPr/>
          </p:nvSpPr>
          <p:spPr>
            <a:xfrm>
              <a:off x="485023" y="4343399"/>
              <a:ext cx="8182128" cy="21124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 bwMode="gray">
            <a:xfrm>
              <a:off x="485023" y="2854646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927100"/>
            <a:ext cx="6422005" cy="1692720"/>
          </a:xfrm>
        </p:spPr>
        <p:txBody>
          <a:bodyPr/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0" y="3488023"/>
            <a:ext cx="6422005" cy="2536857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1F557-D3ED-A448-92B8-EF89F27D4FAD}" type="datetimeFigureOut">
              <a:rPr kumimoji="1" lang="zh-CN" altLang="en-US" smtClean="0"/>
              <a:t>2022/9/14</a:t>
            </a:fld>
            <a:endParaRPr kumimoji="1"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8" name="Rectangle 7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FE3D4E1D-4661-9846-8161-CD16D23C16A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436741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21010068">
              <a:off x="6359946" y="4309201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10"/>
            <p:cNvSpPr/>
            <p:nvPr/>
          </p:nvSpPr>
          <p:spPr bwMode="gray">
            <a:xfrm>
              <a:off x="485023" y="4381500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4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3" name="TextBox 22"/>
          <p:cNvSpPr txBox="1"/>
          <p:nvPr/>
        </p:nvSpPr>
        <p:spPr bwMode="gray">
          <a:xfrm>
            <a:off x="647430" y="651690"/>
            <a:ext cx="60159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 bwMode="gray">
          <a:xfrm>
            <a:off x="7069418" y="2900292"/>
            <a:ext cx="61906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8060" y="927099"/>
            <a:ext cx="6160385" cy="2882179"/>
          </a:xfrm>
        </p:spPr>
        <p:txBody>
          <a:bodyPr anchor="ctr"/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7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387278" y="3809278"/>
            <a:ext cx="5646143" cy="333113"/>
          </a:xfrm>
        </p:spPr>
        <p:txBody>
          <a:bodyPr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0" y="5000816"/>
            <a:ext cx="6343673" cy="101061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1F557-D3ED-A448-92B8-EF89F27D4FAD}" type="datetimeFigureOut">
              <a:rPr kumimoji="1" lang="zh-CN" altLang="en-US" smtClean="0"/>
              <a:t>2022/9/14</a:t>
            </a:fld>
            <a:endParaRPr kumimoji="1"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Rectangle 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FE3D4E1D-4661-9846-8161-CD16D23C16A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038578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/>
            <p:cNvSpPr/>
            <p:nvPr/>
          </p:nvSpPr>
          <p:spPr bwMode="gray">
            <a:xfrm rot="21010068">
              <a:off x="6359946" y="431124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7"/>
            <p:cNvSpPr/>
            <p:nvPr/>
          </p:nvSpPr>
          <p:spPr bwMode="gray">
            <a:xfrm>
              <a:off x="485023" y="4381500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7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2057400"/>
            <a:ext cx="6422005" cy="20955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1" y="5024908"/>
            <a:ext cx="6422004" cy="994891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1F557-D3ED-A448-92B8-EF89F27D4FAD}" type="datetimeFigureOut">
              <a:rPr kumimoji="1" lang="zh-CN" altLang="en-US" smtClean="0"/>
              <a:t>2022/9/14</a:t>
            </a:fld>
            <a:endParaRPr kumimoji="1"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Rectangle 6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FE3D4E1D-4661-9846-8161-CD16D23C16A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789474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927100"/>
            <a:ext cx="6423593" cy="709864"/>
          </a:xfrm>
        </p:spPr>
        <p:txBody>
          <a:bodyPr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0" y="2489200"/>
            <a:ext cx="2313432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5"/>
          </p:nvPr>
        </p:nvSpPr>
        <p:spPr>
          <a:xfrm>
            <a:off x="866440" y="3147164"/>
            <a:ext cx="2313432" cy="2888366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05614" y="2489200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6"/>
          </p:nvPr>
        </p:nvSpPr>
        <p:spPr>
          <a:xfrm>
            <a:off x="3408471" y="3147164"/>
            <a:ext cx="2318918" cy="2888366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58642" y="2489200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60935" y="3147164"/>
            <a:ext cx="2316625" cy="2888366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294530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849521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1F557-D3ED-A448-92B8-EF89F27D4FAD}" type="datetimeFigureOut">
              <a:rPr kumimoji="1" lang="zh-CN" altLang="en-US" smtClean="0"/>
              <a:t>2022/9/14</a:t>
            </a:fld>
            <a:endParaRPr kumimoji="1" lang="zh-CN" alt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FE3D4E1D-4661-9846-8161-CD16D23C16A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101661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图片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927100"/>
            <a:ext cx="6345260" cy="709864"/>
          </a:xfrm>
        </p:spPr>
        <p:txBody>
          <a:bodyPr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0" y="4179596"/>
            <a:ext cx="2313432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22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9055" y="2489200"/>
            <a:ext cx="2015144" cy="144734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8"/>
          </p:nvPr>
        </p:nvSpPr>
        <p:spPr>
          <a:xfrm>
            <a:off x="866439" y="4837558"/>
            <a:ext cx="2313432" cy="1187321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11125" y="4179595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8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553189" y="2489200"/>
            <a:ext cx="2015144" cy="144734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411125" y="4848208"/>
            <a:ext cx="2318918" cy="1187321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58642" y="4179596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9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108641" y="2489200"/>
            <a:ext cx="2015144" cy="144734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58642" y="4837558"/>
            <a:ext cx="2318918" cy="1187321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cxnSp>
        <p:nvCxnSpPr>
          <p:cNvPr id="40" name="Straight Connector 39"/>
          <p:cNvCxnSpPr/>
          <p:nvPr/>
        </p:nvCxnSpPr>
        <p:spPr>
          <a:xfrm>
            <a:off x="3290019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5849521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1F557-D3ED-A448-92B8-EF89F27D4FAD}" type="datetimeFigureOut">
              <a:rPr kumimoji="1" lang="zh-CN" altLang="en-US" smtClean="0"/>
              <a:t>2022/9/14</a:t>
            </a:fld>
            <a:endParaRPr kumimoji="1" lang="zh-CN" alt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FE3D4E1D-4661-9846-8161-CD16D23C16A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001824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21301" y="6387910"/>
            <a:ext cx="990599" cy="228659"/>
          </a:xfrm>
        </p:spPr>
        <p:txBody>
          <a:bodyPr/>
          <a:lstStyle/>
          <a:p>
            <a:fld id="{DE31F557-D3ED-A448-92B8-EF89F27D4FAD}" type="datetimeFigureOut">
              <a:rPr kumimoji="1" lang="zh-CN" altLang="en-US" smtClean="0"/>
              <a:t>2022/9/14</a:t>
            </a:fld>
            <a:endParaRPr kumimoji="1"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16133" y="6387910"/>
            <a:ext cx="3859795" cy="228660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FE3D4E1D-4661-9846-8161-CD16D23C16A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86539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88" y="0"/>
            <a:ext cx="9120420" cy="6860798"/>
            <a:chOff x="-1588" y="0"/>
            <a:chExt cx="9120420" cy="6860798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Freeform 5"/>
            <p:cNvSpPr/>
            <p:nvPr/>
          </p:nvSpPr>
          <p:spPr bwMode="gray">
            <a:xfrm rot="4966650">
              <a:off x="4673046" y="5107506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</p:grpSp>
      <p:sp>
        <p:nvSpPr>
          <p:cNvPr id="17" name="Rectangle 16"/>
          <p:cNvSpPr/>
          <p:nvPr/>
        </p:nvSpPr>
        <p:spPr>
          <a:xfrm>
            <a:off x="414867" y="402165"/>
            <a:ext cx="4610565" cy="605367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Freeform 9"/>
          <p:cNvSpPr/>
          <p:nvPr/>
        </p:nvSpPr>
        <p:spPr bwMode="gray">
          <a:xfrm rot="5400000">
            <a:off x="1299309" y="1765596"/>
            <a:ext cx="5995993" cy="3326809"/>
          </a:xfrm>
          <a:custGeom>
            <a:avLst/>
            <a:gdLst/>
            <a:ahLst/>
            <a:cxnLst/>
            <a:rect l="0" t="0" r="r" b="b"/>
            <a:pathLst>
              <a:path w="4960" h="2752">
                <a:moveTo>
                  <a:pt x="0" y="0"/>
                </a:moveTo>
                <a:lnTo>
                  <a:pt x="0" y="324"/>
                </a:lnTo>
                <a:lnTo>
                  <a:pt x="0" y="1992"/>
                </a:lnTo>
                <a:lnTo>
                  <a:pt x="0" y="2752"/>
                </a:lnTo>
                <a:lnTo>
                  <a:pt x="4960" y="2752"/>
                </a:lnTo>
                <a:lnTo>
                  <a:pt x="4960" y="1992"/>
                </a:lnTo>
                <a:lnTo>
                  <a:pt x="4960" y="324"/>
                </a:lnTo>
                <a:lnTo>
                  <a:pt x="4960" y="0"/>
                </a:lnTo>
                <a:lnTo>
                  <a:pt x="4960" y="0"/>
                </a:lnTo>
                <a:lnTo>
                  <a:pt x="4734" y="34"/>
                </a:lnTo>
                <a:lnTo>
                  <a:pt x="4510" y="64"/>
                </a:lnTo>
                <a:lnTo>
                  <a:pt x="4284" y="90"/>
                </a:lnTo>
                <a:lnTo>
                  <a:pt x="4060" y="114"/>
                </a:lnTo>
                <a:lnTo>
                  <a:pt x="3836" y="132"/>
                </a:lnTo>
                <a:lnTo>
                  <a:pt x="3614" y="146"/>
                </a:lnTo>
                <a:lnTo>
                  <a:pt x="3392" y="158"/>
                </a:lnTo>
                <a:lnTo>
                  <a:pt x="3174" y="166"/>
                </a:lnTo>
                <a:lnTo>
                  <a:pt x="2960" y="172"/>
                </a:lnTo>
                <a:lnTo>
                  <a:pt x="2748" y="174"/>
                </a:lnTo>
                <a:lnTo>
                  <a:pt x="2542" y="174"/>
                </a:lnTo>
                <a:lnTo>
                  <a:pt x="2338" y="174"/>
                </a:lnTo>
                <a:lnTo>
                  <a:pt x="2140" y="170"/>
                </a:lnTo>
                <a:lnTo>
                  <a:pt x="1948" y="164"/>
                </a:lnTo>
                <a:lnTo>
                  <a:pt x="1762" y="156"/>
                </a:lnTo>
                <a:lnTo>
                  <a:pt x="1582" y="148"/>
                </a:lnTo>
                <a:lnTo>
                  <a:pt x="1410" y="138"/>
                </a:lnTo>
                <a:lnTo>
                  <a:pt x="1244" y="128"/>
                </a:lnTo>
                <a:lnTo>
                  <a:pt x="1088" y="116"/>
                </a:lnTo>
                <a:lnTo>
                  <a:pt x="938" y="104"/>
                </a:lnTo>
                <a:lnTo>
                  <a:pt x="668" y="78"/>
                </a:lnTo>
                <a:lnTo>
                  <a:pt x="438" y="54"/>
                </a:lnTo>
                <a:lnTo>
                  <a:pt x="254" y="34"/>
                </a:lnTo>
                <a:lnTo>
                  <a:pt x="116" y="16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18" name="Freeform 5"/>
          <p:cNvSpPr>
            <a:spLocks noEditPoints="1"/>
          </p:cNvSpPr>
          <p:nvPr/>
        </p:nvSpPr>
        <p:spPr bwMode="gray">
          <a:xfrm>
            <a:off x="0" y="0"/>
            <a:ext cx="9144000" cy="6858000"/>
          </a:xfrm>
          <a:custGeom>
            <a:avLst/>
            <a:gdLst/>
            <a:ahLst/>
            <a:cxnLst/>
            <a:rect l="0" t="0" r="r" b="b"/>
            <a:pathLst>
              <a:path w="5760" h="4320">
                <a:moveTo>
                  <a:pt x="0" y="0"/>
                </a:moveTo>
                <a:lnTo>
                  <a:pt x="0" y="4320"/>
                </a:lnTo>
                <a:lnTo>
                  <a:pt x="5760" y="4320"/>
                </a:lnTo>
                <a:lnTo>
                  <a:pt x="5760" y="0"/>
                </a:lnTo>
                <a:lnTo>
                  <a:pt x="0" y="0"/>
                </a:lnTo>
                <a:close/>
                <a:moveTo>
                  <a:pt x="5444" y="4004"/>
                </a:moveTo>
                <a:lnTo>
                  <a:pt x="324" y="4004"/>
                </a:lnTo>
                <a:lnTo>
                  <a:pt x="324" y="324"/>
                </a:lnTo>
                <a:lnTo>
                  <a:pt x="5444" y="324"/>
                </a:lnTo>
                <a:lnTo>
                  <a:pt x="5444" y="400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174928" y="1447799"/>
            <a:ext cx="1113516" cy="4572001"/>
          </a:xfrm>
        </p:spPr>
        <p:txBody>
          <a:bodyPr vert="eaVert" anchor="ctr" anchorCtr="0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66738" y="1447799"/>
            <a:ext cx="4416936" cy="4572001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1F557-D3ED-A448-92B8-EF89F27D4FAD}" type="datetimeFigureOut">
              <a:rPr kumimoji="1" lang="zh-CN" altLang="en-US" smtClean="0"/>
              <a:t>2022/9/14</a:t>
            </a:fld>
            <a:endParaRPr kumimoji="1"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8546" y="6365498"/>
            <a:ext cx="3859795" cy="228660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9" name="Rectangle 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FE3D4E1D-4661-9846-8161-CD16D23C16A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90091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4"/>
          <p:cNvSpPr/>
          <p:nvPr userDrawn="1"/>
        </p:nvSpPr>
        <p:spPr>
          <a:xfrm>
            <a:off x="0" y="397565"/>
            <a:ext cx="9144000" cy="1013791"/>
          </a:xfrm>
          <a:prstGeom prst="rect">
            <a:avLst/>
          </a:prstGeom>
          <a:gradFill flip="none" rotWithShape="1">
            <a:gsLst>
              <a:gs pos="0">
                <a:srgbClr val="7B5A85"/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500"/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47" r="41786"/>
          <a:stretch/>
        </p:blipFill>
        <p:spPr>
          <a:xfrm>
            <a:off x="359229" y="0"/>
            <a:ext cx="47244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76202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5C66E67-5AD1-40AA-AAC1-C04AA203B07B}" type="datetime1">
              <a:rPr lang="zh-CN" altLang="en-US"/>
              <a:pPr>
                <a:defRPr/>
              </a:pPr>
              <a:t>2022/9/14</a:t>
            </a:fld>
            <a:endParaRPr lang="zh-CN" altLang="en-US" sz="1400">
              <a:solidFill>
                <a:schemeClr val="tx1"/>
              </a:solidFill>
            </a:endParaRPr>
          </a:p>
        </p:txBody>
      </p:sp>
      <p:sp>
        <p:nvSpPr>
          <p:cNvPr id="4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E5386D-CAD5-4470-8E07-57FCD49E0712}" type="slidenum">
              <a:rPr lang="zh-CN" altLang="en-US"/>
              <a:pPr>
                <a:defRPr/>
              </a:pPr>
              <a:t>‹#›</a:t>
            </a:fld>
            <a:endParaRPr lang="zh-CN" altLang="en-US" sz="1400">
              <a:solidFill>
                <a:schemeClr val="tx1"/>
              </a:solidFill>
            </a:endParaRPr>
          </a:p>
        </p:txBody>
      </p:sp>
      <p:sp>
        <p:nvSpPr>
          <p:cNvPr id="6" name="Rectangle 4"/>
          <p:cNvSpPr/>
          <p:nvPr userDrawn="1"/>
        </p:nvSpPr>
        <p:spPr>
          <a:xfrm>
            <a:off x="0" y="397565"/>
            <a:ext cx="9144000" cy="1013791"/>
          </a:xfrm>
          <a:prstGeom prst="rect">
            <a:avLst/>
          </a:prstGeom>
          <a:gradFill flip="none" rotWithShape="1">
            <a:gsLst>
              <a:gs pos="0">
                <a:srgbClr val="7B5A85"/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500"/>
          </a:p>
        </p:txBody>
      </p:sp>
    </p:spTree>
    <p:extLst>
      <p:ext uri="{BB962C8B-B14F-4D97-AF65-F5344CB8AC3E}">
        <p14:creationId xmlns:p14="http://schemas.microsoft.com/office/powerpoint/2010/main" val="4139823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:blinds dir="vert"/>
      </p:transition>
    </mc:Choice>
    <mc:Fallback xmlns="">
      <p:transition spd="slow" advTm="0">
        <p:blinds dir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970" y="927098"/>
            <a:ext cx="6343672" cy="709865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1F557-D3ED-A448-92B8-EF89F27D4FAD}" type="datetimeFigureOut">
              <a:rPr kumimoji="1" lang="zh-CN" altLang="en-US" smtClean="0"/>
              <a:t>2022/9/14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FE3D4E1D-4661-9846-8161-CD16D23C16A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14270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>
            <a:xfrm>
              <a:off x="5283673" y="402165"/>
              <a:ext cx="346576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 bwMode="gray">
            <a:xfrm rot="16200000">
              <a:off x="3105027" y="1765596"/>
              <a:ext cx="5995993" cy="3326809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/>
            <p:nvPr/>
          </p:nvSpPr>
          <p:spPr bwMode="gray">
            <a:xfrm rot="15687606">
              <a:off x="3320102" y="145837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7534" y="2257588"/>
            <a:ext cx="3090672" cy="3020344"/>
          </a:xfrm>
        </p:spPr>
        <p:txBody>
          <a:bodyPr anchor="ctr"/>
          <a:lstStyle>
            <a:lvl1pPr algn="l">
              <a:defRPr sz="32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19261" y="2257588"/>
            <a:ext cx="3082516" cy="302034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1F557-D3ED-A448-92B8-EF89F27D4FAD}" type="datetimeFigureOut">
              <a:rPr kumimoji="1" lang="zh-CN" altLang="en-US" smtClean="0"/>
              <a:t>2022/9/14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8" name="Rectangle 7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FE3D4E1D-4661-9846-8161-CD16D23C16A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786227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66440" y="2489200"/>
            <a:ext cx="3636980" cy="3530603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0581" y="2489203"/>
            <a:ext cx="3636980" cy="3530600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1F557-D3ED-A448-92B8-EF89F27D4FAD}" type="datetimeFigureOut">
              <a:rPr kumimoji="1" lang="zh-CN" altLang="en-US" smtClean="0"/>
              <a:t>2022/9/14</a:t>
            </a:fld>
            <a:endParaRPr kumimoji="1" lang="zh-CN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FE3D4E1D-4661-9846-8161-CD16D23C16A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8845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9918" y="2489200"/>
            <a:ext cx="3633502" cy="75929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66440" y="3248490"/>
            <a:ext cx="3636980" cy="2771311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0581" y="2489200"/>
            <a:ext cx="3636979" cy="75663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0581" y="3245835"/>
            <a:ext cx="3636980" cy="277396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1F557-D3ED-A448-92B8-EF89F27D4FAD}" type="datetimeFigureOut">
              <a:rPr kumimoji="1" lang="zh-CN" altLang="en-US" smtClean="0"/>
              <a:t>2022/9/14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FE3D4E1D-4661-9846-8161-CD16D23C16A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930521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1F557-D3ED-A448-92B8-EF89F27D4FAD}" type="datetimeFigureOut">
              <a:rPr kumimoji="1" lang="zh-CN" altLang="en-US" smtClean="0"/>
              <a:t>2022/9/14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FE3D4E1D-4661-9846-8161-CD16D23C16A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599837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1F557-D3ED-A448-92B8-EF89F27D4FAD}" type="datetimeFigureOut">
              <a:rPr kumimoji="1" lang="zh-CN" altLang="en-US" smtClean="0"/>
              <a:t>2022/9/14</a:t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FE3D4E1D-4661-9846-8161-CD16D23C16A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50821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>
            <a:xfrm>
              <a:off x="5283673" y="402165"/>
              <a:ext cx="346576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 bwMode="gray">
            <a:xfrm rot="16200000">
              <a:off x="2548536" y="1765596"/>
              <a:ext cx="5995993" cy="3326809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2" name="Freeform 5"/>
            <p:cNvSpPr/>
            <p:nvPr/>
          </p:nvSpPr>
          <p:spPr bwMode="gray">
            <a:xfrm rot="15687606">
              <a:off x="2769747" y="145837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1447800"/>
            <a:ext cx="2712590" cy="1495588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68927" y="1447800"/>
            <a:ext cx="3632850" cy="4572000"/>
          </a:xfrm>
        </p:spPr>
        <p:txBody>
          <a:bodyPr anchor="ctr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866441" y="3086845"/>
            <a:ext cx="2712589" cy="2933701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1F557-D3ED-A448-92B8-EF89F27D4FAD}" type="datetimeFigureOut">
              <a:rPr kumimoji="1" lang="zh-CN" altLang="en-US" smtClean="0"/>
              <a:t>2022/9/14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Rectangle 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FE3D4E1D-4661-9846-8161-CD16D23C16A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972698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>
            <a:xfrm>
              <a:off x="5283673" y="402165"/>
              <a:ext cx="346576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 bwMode="gray">
            <a:xfrm rot="16200000">
              <a:off x="2852610" y="1765596"/>
              <a:ext cx="5995993" cy="3326809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 rot="15687606">
              <a:off x="3074559" y="145837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1381390"/>
            <a:ext cx="2987089" cy="157480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722909" y="1320800"/>
            <a:ext cx="2791102" cy="42164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0" y="3086100"/>
            <a:ext cx="2987089" cy="24511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1F557-D3ED-A448-92B8-EF89F27D4FAD}" type="datetimeFigureOut">
              <a:rPr kumimoji="1" lang="zh-CN" altLang="en-US" smtClean="0"/>
              <a:t>2022/9/14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10" name="Rectangle 9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FE3D4E1D-4661-9846-8161-CD16D23C16A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21437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jpe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1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Freeform 5"/>
            <p:cNvSpPr/>
            <p:nvPr/>
          </p:nvSpPr>
          <p:spPr bwMode="gray">
            <a:xfrm rot="21010068">
              <a:off x="6359946" y="179029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5" name="Freeform 24"/>
            <p:cNvSpPr/>
            <p:nvPr/>
          </p:nvSpPr>
          <p:spPr bwMode="gray">
            <a:xfrm>
              <a:off x="485023" y="1856450"/>
              <a:ext cx="8173954" cy="4535226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866440" y="927099"/>
            <a:ext cx="6345260" cy="70986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4382" y="2489200"/>
            <a:ext cx="6345260" cy="353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74443" y="6365498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 b="1" i="0">
                <a:solidFill>
                  <a:schemeClr val="accent1"/>
                </a:solidFill>
              </a:defRPr>
            </a:lvl1pPr>
          </a:lstStyle>
          <a:p>
            <a:fld id="{DE31F557-D3ED-A448-92B8-EF89F27D4FAD}" type="datetimeFigureOut">
              <a:rPr kumimoji="1" lang="zh-CN" altLang="en-US" smtClean="0"/>
              <a:t>2022/9/14</a:t>
            </a:fld>
            <a:endParaRPr kumimoji="1"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0843" y="6365497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 b="1" i="0">
                <a:solidFill>
                  <a:schemeClr val="accent1"/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26" name="Rectangle 25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>
                <a:solidFill>
                  <a:schemeClr val="bg1"/>
                </a:solidFill>
              </a:defRPr>
            </a:lvl1pPr>
          </a:lstStyle>
          <a:p>
            <a:fld id="{FE3D4E1D-4661-9846-8161-CD16D23C16A9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pic>
        <p:nvPicPr>
          <p:cNvPr id="27" name="图片 26" descr="PPT3.jpg"/>
          <p:cNvPicPr>
            <a:picLocks noChangeAspect="1"/>
          </p:cNvPicPr>
          <p:nvPr userDrawn="1"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1962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  <p:sldLayoutId id="2147483694" r:id="rId17"/>
    <p:sldLayoutId id="2147483696" r:id="rId18"/>
    <p:sldLayoutId id="2147483698" r:id="rId19"/>
  </p:sldLayoutIdLst>
  <p:txStyles>
    <p:titleStyle>
      <a:lvl1pPr algn="l" defTabSz="457200" rtl="0" eaLnBrk="1" latinLnBrk="0" hangingPunct="1">
        <a:spcBef>
          <a:spcPct val="0"/>
        </a:spcBef>
        <a:buNone/>
        <a:defRPr sz="3200" b="0" i="0" kern="120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283464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6012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3444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0876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0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25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4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PPT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3406589" y="3355968"/>
            <a:ext cx="4833285" cy="5831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chemeClr val="bg1"/>
                </a:solidFill>
                <a:latin typeface="Modern No. 20" panose="02070704070505020303" pitchFamily="18" charset="0"/>
                <a:ea typeface="Tahoma" pitchFamily="34" charset="0"/>
                <a:cs typeface="Tahoma" pitchFamily="34" charset="0"/>
              </a:rPr>
              <a:t>离散傅里叶变换</a:t>
            </a:r>
            <a:endParaRPr lang="ja-JP" altLang="en-US" sz="2400" b="1" dirty="0">
              <a:solidFill>
                <a:schemeClr val="bg1"/>
              </a:solidFill>
              <a:latin typeface="Modern No. 20" panose="02070704070505020303" pitchFamily="18" charset="0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33760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https://p3-sign.toutiaoimg.com/tos-cn-i-qvj2lq49k0/646e967bf5f34f98a6d2c1543d70f5a9~noop.image?_iz=58558&amp;from=article.pc_detail&amp;x-expires=1663738431&amp;x-signature=987P7OBSvxdlS77Ck%2BgmCxeOHdw%3D">
            <a:extLst>
              <a:ext uri="{FF2B5EF4-FFF2-40B4-BE49-F238E27FC236}">
                <a16:creationId xmlns:a16="http://schemas.microsoft.com/office/drawing/2014/main" id="{A9578D28-1D86-473F-B5C8-7483B08794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2287" y="3930338"/>
            <a:ext cx="3698697" cy="2344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矩形 18">
            <a:extLst>
              <a:ext uri="{FF2B5EF4-FFF2-40B4-BE49-F238E27FC236}">
                <a16:creationId xmlns:a16="http://schemas.microsoft.com/office/drawing/2014/main" id="{ED75F0D6-ACAD-4A23-9BF9-BA9332F20D3A}"/>
              </a:ext>
            </a:extLst>
          </p:cNvPr>
          <p:cNvSpPr/>
          <p:nvPr/>
        </p:nvSpPr>
        <p:spPr>
          <a:xfrm>
            <a:off x="92466" y="3892412"/>
            <a:ext cx="1684961" cy="2311904"/>
          </a:xfrm>
          <a:prstGeom prst="rect">
            <a:avLst/>
          </a:prstGeom>
          <a:solidFill>
            <a:srgbClr val="FADFD8">
              <a:alpha val="509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31B275F3-8C0C-4C95-B413-2D668CBA2584}"/>
              </a:ext>
            </a:extLst>
          </p:cNvPr>
          <p:cNvSpPr/>
          <p:nvPr/>
        </p:nvSpPr>
        <p:spPr>
          <a:xfrm>
            <a:off x="92467" y="1428108"/>
            <a:ext cx="1684961" cy="2311904"/>
          </a:xfrm>
          <a:prstGeom prst="rect">
            <a:avLst/>
          </a:prstGeom>
          <a:solidFill>
            <a:srgbClr val="FADFD8">
              <a:alpha val="509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0" y="634673"/>
            <a:ext cx="5600700" cy="501773"/>
          </a:xfrm>
          <a:prstGeom prst="rect">
            <a:avLst/>
          </a:prstGeom>
          <a:noFill/>
        </p:spPr>
        <p:txBody>
          <a:bodyPr wrap="square" lIns="67500" tIns="35100" rIns="67500" bIns="351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/>
            <a:r>
              <a:rPr lang="zh-CN" altLang="en-US" sz="2800" dirty="0">
                <a:effectLst/>
                <a:latin typeface="Modern No. 20" panose="02070704070505020303" pitchFamily="18" charset="0"/>
              </a:rPr>
              <a:t>离散傅里叶变换的用处</a:t>
            </a:r>
            <a:endParaRPr lang="en-US" altLang="ko-KR" sz="2800" b="0" dirty="0">
              <a:effectLst/>
              <a:latin typeface="Modern No. 20" panose="02070704070505020303" pitchFamily="18" charset="0"/>
            </a:endParaRPr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8A76312-4AC8-4C5F-AF3E-F0A05D667C53}"/>
              </a:ext>
            </a:extLst>
          </p:cNvPr>
          <p:cNvSpPr txBox="1"/>
          <p:nvPr/>
        </p:nvSpPr>
        <p:spPr>
          <a:xfrm>
            <a:off x="0" y="2199196"/>
            <a:ext cx="17774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减少开销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262A267F-4B84-49CC-AA25-242623C46DA7}"/>
              </a:ext>
            </a:extLst>
          </p:cNvPr>
          <p:cNvSpPr txBox="1"/>
          <p:nvPr/>
        </p:nvSpPr>
        <p:spPr>
          <a:xfrm>
            <a:off x="-2" y="4802762"/>
            <a:ext cx="17774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全局信息</a:t>
            </a:r>
            <a:endParaRPr lang="en-US" altLang="zh-CN" dirty="0"/>
          </a:p>
          <a:p>
            <a:pPr algn="ctr"/>
            <a:r>
              <a:rPr lang="en-US" altLang="zh-CN" dirty="0"/>
              <a:t>(</a:t>
            </a:r>
            <a:r>
              <a:rPr lang="zh-CN" altLang="en-US" dirty="0"/>
              <a:t>卷积理论</a:t>
            </a:r>
            <a:r>
              <a:rPr lang="en-US" altLang="zh-CN" dirty="0"/>
              <a:t>)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BB381E0-FEE4-4D8B-AA05-382235CC73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8345" y="2438229"/>
            <a:ext cx="7171600" cy="1140137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461B7B16-A867-4BE9-867E-20BBC59AF728}"/>
              </a:ext>
            </a:extLst>
          </p:cNvPr>
          <p:cNvSpPr txBox="1"/>
          <p:nvPr/>
        </p:nvSpPr>
        <p:spPr>
          <a:xfrm>
            <a:off x="1799261" y="2068897"/>
            <a:ext cx="58138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2.</a:t>
            </a:r>
            <a:r>
              <a:rPr lang="zh-CN" altLang="en-US" dirty="0"/>
              <a:t>实数的共轭对称，将滤波器的参数减半（</a:t>
            </a:r>
            <a:r>
              <a:rPr lang="en-US" altLang="zh-CN" dirty="0"/>
              <a:t>FDFT</a:t>
            </a:r>
            <a:r>
              <a:rPr lang="zh-CN" altLang="en-US" dirty="0"/>
              <a:t>）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187A673-6BDA-4E05-8858-35F58BF8B9E2}"/>
              </a:ext>
            </a:extLst>
          </p:cNvPr>
          <p:cNvSpPr txBox="1"/>
          <p:nvPr/>
        </p:nvSpPr>
        <p:spPr>
          <a:xfrm>
            <a:off x="1799260" y="1607807"/>
            <a:ext cx="36460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1.</a:t>
            </a:r>
            <a:r>
              <a:rPr lang="zh-CN" altLang="en-US" dirty="0"/>
              <a:t>除非加滤波器，没有增加参数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596510DB-7EDE-47A0-8B7A-8DD44056D9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69895" y="3883849"/>
            <a:ext cx="3935882" cy="2395386"/>
          </a:xfrm>
          <a:prstGeom prst="rect">
            <a:avLst/>
          </a:prstGeom>
        </p:spPr>
      </p:pic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85B3C893-ABA4-410B-A079-3EEE5B1E6A83}"/>
              </a:ext>
            </a:extLst>
          </p:cNvPr>
          <p:cNvCxnSpPr/>
          <p:nvPr/>
        </p:nvCxnSpPr>
        <p:spPr>
          <a:xfrm>
            <a:off x="0" y="3811930"/>
            <a:ext cx="9144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1031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300"/>
    </mc:Choice>
    <mc:Fallback xmlns="">
      <p:transition advTm="13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PPT4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5845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683079" y="2826662"/>
            <a:ext cx="4454000" cy="569470"/>
          </a:xfrm>
          <a:prstGeom prst="rect">
            <a:avLst/>
          </a:prstGeom>
          <a:gradFill flip="none" rotWithShape="1">
            <a:gsLst>
              <a:gs pos="0">
                <a:srgbClr val="7B5A85"/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500"/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C7BB0886-B1D1-4199-9DEC-AB4BCEBE56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3079" y="2808289"/>
            <a:ext cx="4454000" cy="563328"/>
          </a:xfrm>
          <a:prstGeom prst="rect">
            <a:avLst/>
          </a:prstGeom>
          <a:noFill/>
        </p:spPr>
        <p:txBody>
          <a:bodyPr wrap="square" lIns="67500" tIns="35100" rIns="67500" bIns="351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dist" latinLnBrk="0"/>
            <a:r>
              <a:rPr lang="en-US" altLang="ko-KR" sz="3200" dirty="0">
                <a:effectLst/>
                <a:latin typeface="Modern No. 20" panose="02070704070505020303" pitchFamily="18" charset="0"/>
              </a:rPr>
              <a:t>01  </a:t>
            </a:r>
            <a:r>
              <a:rPr lang="zh-CN" altLang="en-US" sz="2800" dirty="0">
                <a:effectLst/>
                <a:latin typeface="Modern No. 20" panose="02070704070505020303" pitchFamily="18" charset="0"/>
              </a:rPr>
              <a:t>离散傅里叶变换的定义</a:t>
            </a:r>
            <a:endParaRPr lang="en-US" altLang="ko-KR" sz="3200" dirty="0">
              <a:effectLst/>
              <a:latin typeface="Modern No. 20" panose="020707040705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841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0" y="634673"/>
            <a:ext cx="5600700" cy="501773"/>
          </a:xfrm>
          <a:prstGeom prst="rect">
            <a:avLst/>
          </a:prstGeom>
          <a:noFill/>
        </p:spPr>
        <p:txBody>
          <a:bodyPr wrap="square" lIns="67500" tIns="35100" rIns="67500" bIns="351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/>
            <a:r>
              <a:rPr lang="zh-CN" altLang="en-US" sz="2800" dirty="0">
                <a:effectLst/>
                <a:latin typeface="Modern No. 20" panose="02070704070505020303" pitchFamily="18" charset="0"/>
              </a:rPr>
              <a:t>傅里叶变换</a:t>
            </a:r>
            <a:endParaRPr lang="en-US" altLang="ko-KR" sz="2800" b="0" dirty="0">
              <a:effectLst/>
              <a:latin typeface="Modern No. 20" panose="02070704070505020303" pitchFamily="18" charset="0"/>
            </a:endParaRPr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1030" name="Picture 6" descr="https://p3-sign.toutiaoimg.com/tos-cn-i-qvj2lq49k0/822beb3ce2f8436c9a13dd18ee5b89ac~noop.image?_iz=58558&amp;from=article.pc_detail&amp;x-expires=1663738431&amp;x-signature=NLmDw2eJ7VG%2BuugWttr3EP2t7vs%3D">
            <a:extLst>
              <a:ext uri="{FF2B5EF4-FFF2-40B4-BE49-F238E27FC236}">
                <a16:creationId xmlns:a16="http://schemas.microsoft.com/office/drawing/2014/main" id="{3673344F-B292-4961-9C07-F8B80D84AF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6731" y="2956847"/>
            <a:ext cx="3910553" cy="19892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s://p3-sign.toutiaoimg.com/tos-cn-i-qvj2lq49k0/8463e17447f3412899539332a9d2df08~noop.image?_iz=58558&amp;from=article.pc_detail&amp;x-expires=1663738431&amp;x-signature=hODHmfSca2wH1prfyJlPNaMUAJs%3D">
            <a:extLst>
              <a:ext uri="{FF2B5EF4-FFF2-40B4-BE49-F238E27FC236}">
                <a16:creationId xmlns:a16="http://schemas.microsoft.com/office/drawing/2014/main" id="{3574B118-64EF-4973-B698-0DBDEBD3E5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18" y="2956845"/>
            <a:ext cx="3708645" cy="1989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CE370D01-6F9B-4DCD-A50D-C035A2634623}"/>
              </a:ext>
            </a:extLst>
          </p:cNvPr>
          <p:cNvSpPr txBox="1"/>
          <p:nvPr/>
        </p:nvSpPr>
        <p:spPr>
          <a:xfrm>
            <a:off x="873301" y="2551710"/>
            <a:ext cx="2784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接收到空气中的电波信号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ED14114B-A0BB-462E-B03D-065CF117C450}"/>
              </a:ext>
            </a:extLst>
          </p:cNvPr>
          <p:cNvSpPr txBox="1"/>
          <p:nvPr/>
        </p:nvSpPr>
        <p:spPr>
          <a:xfrm>
            <a:off x="5590424" y="2551710"/>
            <a:ext cx="2095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内部包含的信号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79DD2C2-22E2-4CAE-A4F2-33BB7592A896}"/>
              </a:ext>
            </a:extLst>
          </p:cNvPr>
          <p:cNvSpPr txBox="1"/>
          <p:nvPr/>
        </p:nvSpPr>
        <p:spPr>
          <a:xfrm>
            <a:off x="71918" y="1571946"/>
            <a:ext cx="20651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现实案例：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9E9CB4E-D353-4219-9EC5-093E392173A2}"/>
              </a:ext>
            </a:extLst>
          </p:cNvPr>
          <p:cNvSpPr txBox="1"/>
          <p:nvPr/>
        </p:nvSpPr>
        <p:spPr>
          <a:xfrm>
            <a:off x="2560600" y="5288085"/>
            <a:ext cx="38322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FF0000"/>
                </a:solidFill>
              </a:rPr>
              <a:t>在接收的时候怎么拆分出来呢？</a:t>
            </a:r>
          </a:p>
        </p:txBody>
      </p:sp>
    </p:spTree>
    <p:extLst>
      <p:ext uri="{BB962C8B-B14F-4D97-AF65-F5344CB8AC3E}">
        <p14:creationId xmlns:p14="http://schemas.microsoft.com/office/powerpoint/2010/main" val="1334672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300"/>
    </mc:Choice>
    <mc:Fallback xmlns="">
      <p:transition advTm="1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1"/>
      <p:bldP spid="1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0" y="634673"/>
            <a:ext cx="5600700" cy="501773"/>
          </a:xfrm>
          <a:prstGeom prst="rect">
            <a:avLst/>
          </a:prstGeom>
          <a:noFill/>
        </p:spPr>
        <p:txBody>
          <a:bodyPr wrap="square" lIns="67500" tIns="35100" rIns="67500" bIns="351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/>
            <a:r>
              <a:rPr lang="zh-CN" altLang="en-US" sz="2800" dirty="0">
                <a:effectLst/>
                <a:latin typeface="Modern No. 20" panose="02070704070505020303" pitchFamily="18" charset="0"/>
              </a:rPr>
              <a:t>傅里叶变换</a:t>
            </a:r>
            <a:endParaRPr lang="en-US" altLang="ko-KR" sz="2800" b="0" dirty="0">
              <a:effectLst/>
              <a:latin typeface="Modern No. 20" panose="02070704070505020303" pitchFamily="18" charset="0"/>
            </a:endParaRPr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F80B9AE-D7BF-4218-B86B-FEEF742FD1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804" y="1965207"/>
            <a:ext cx="4762500" cy="381000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0A12ACB6-8C13-4839-A91B-97E9C3CAAF78}"/>
              </a:ext>
            </a:extLst>
          </p:cNvPr>
          <p:cNvSpPr txBox="1"/>
          <p:nvPr/>
        </p:nvSpPr>
        <p:spPr>
          <a:xfrm>
            <a:off x="5245654" y="2110452"/>
            <a:ext cx="3497708" cy="2308324"/>
          </a:xfrm>
          <a:prstGeom prst="rect">
            <a:avLst/>
          </a:prstGeom>
          <a:noFill/>
          <a:ln>
            <a:solidFill>
              <a:schemeClr val="accent5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dirty="0"/>
              <a:t>步骤</a:t>
            </a:r>
            <a:r>
              <a:rPr lang="en-US" altLang="zh-CN" dirty="0"/>
              <a:t>1</a:t>
            </a:r>
            <a:r>
              <a:rPr lang="zh-CN" altLang="en-US" dirty="0"/>
              <a:t>：</a:t>
            </a:r>
            <a:endParaRPr lang="en-US" altLang="zh-CN" dirty="0"/>
          </a:p>
          <a:p>
            <a:r>
              <a:rPr lang="zh-CN" altLang="en-US" dirty="0"/>
              <a:t>将时域信号转换到频域上去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步骤</a:t>
            </a:r>
            <a:r>
              <a:rPr lang="en-US" altLang="zh-CN" dirty="0"/>
              <a:t>2</a:t>
            </a:r>
            <a:r>
              <a:rPr lang="zh-CN" altLang="en-US" dirty="0"/>
              <a:t>：</a:t>
            </a:r>
            <a:endParaRPr lang="en-US" altLang="zh-CN" dirty="0"/>
          </a:p>
          <a:p>
            <a:r>
              <a:rPr lang="zh-CN" altLang="en-US" dirty="0"/>
              <a:t>在频域将需要的频率信号留下来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步骤</a:t>
            </a:r>
            <a:r>
              <a:rPr lang="en-US" altLang="zh-CN" dirty="0"/>
              <a:t>3</a:t>
            </a:r>
            <a:r>
              <a:rPr lang="zh-CN" altLang="en-US" dirty="0"/>
              <a:t>：</a:t>
            </a:r>
            <a:endParaRPr lang="en-US" altLang="zh-CN" dirty="0"/>
          </a:p>
          <a:p>
            <a:r>
              <a:rPr lang="zh-CN" altLang="en-US" dirty="0"/>
              <a:t>将信号转回时域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031798D9-537C-405E-A0EB-EBBE21FBED4B}"/>
              </a:ext>
            </a:extLst>
          </p:cNvPr>
          <p:cNvSpPr txBox="1"/>
          <p:nvPr/>
        </p:nvSpPr>
        <p:spPr>
          <a:xfrm>
            <a:off x="5245654" y="4633645"/>
            <a:ext cx="8880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步骤</a:t>
            </a:r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847AF230-8A00-4EBE-B219-5F5BC358D42B}"/>
              </a:ext>
            </a:extLst>
          </p:cNvPr>
          <p:cNvSpPr txBox="1"/>
          <p:nvPr/>
        </p:nvSpPr>
        <p:spPr>
          <a:xfrm>
            <a:off x="7325474" y="4633645"/>
            <a:ext cx="15188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傅里叶变换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4DA03D27-16E7-40D3-9DFF-71838496FAEF}"/>
              </a:ext>
            </a:extLst>
          </p:cNvPr>
          <p:cNvSpPr txBox="1"/>
          <p:nvPr/>
        </p:nvSpPr>
        <p:spPr>
          <a:xfrm>
            <a:off x="5245654" y="5023450"/>
            <a:ext cx="8880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步骤</a:t>
            </a:r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A55EEC13-0374-4FBF-9656-F36635D0DA02}"/>
              </a:ext>
            </a:extLst>
          </p:cNvPr>
          <p:cNvSpPr txBox="1"/>
          <p:nvPr/>
        </p:nvSpPr>
        <p:spPr>
          <a:xfrm>
            <a:off x="5245654" y="5392782"/>
            <a:ext cx="8880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步骤</a:t>
            </a:r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5CC0AA75-99F2-452D-A0CD-2CE3F34FFEC8}"/>
              </a:ext>
            </a:extLst>
          </p:cNvPr>
          <p:cNvSpPr txBox="1"/>
          <p:nvPr/>
        </p:nvSpPr>
        <p:spPr>
          <a:xfrm>
            <a:off x="7325474" y="4970711"/>
            <a:ext cx="15188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滤波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DA761551-052B-492E-BFBD-892D1D503D78}"/>
              </a:ext>
            </a:extLst>
          </p:cNvPr>
          <p:cNvSpPr txBox="1"/>
          <p:nvPr/>
        </p:nvSpPr>
        <p:spPr>
          <a:xfrm>
            <a:off x="7325474" y="5392782"/>
            <a:ext cx="16127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傅里叶逆变换</a:t>
            </a:r>
          </a:p>
        </p:txBody>
      </p:sp>
      <p:sp>
        <p:nvSpPr>
          <p:cNvPr id="19" name="箭头: 右 18">
            <a:extLst>
              <a:ext uri="{FF2B5EF4-FFF2-40B4-BE49-F238E27FC236}">
                <a16:creationId xmlns:a16="http://schemas.microsoft.com/office/drawing/2014/main" id="{7929412D-CA9D-4C5D-8A5C-EC0E9D35D1EB}"/>
              </a:ext>
            </a:extLst>
          </p:cNvPr>
          <p:cNvSpPr/>
          <p:nvPr/>
        </p:nvSpPr>
        <p:spPr>
          <a:xfrm>
            <a:off x="6200454" y="4707239"/>
            <a:ext cx="1058238" cy="19322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箭头: 右 30">
            <a:extLst>
              <a:ext uri="{FF2B5EF4-FFF2-40B4-BE49-F238E27FC236}">
                <a16:creationId xmlns:a16="http://schemas.microsoft.com/office/drawing/2014/main" id="{CD0F52C3-E85B-4D41-A844-24050992D744}"/>
              </a:ext>
            </a:extLst>
          </p:cNvPr>
          <p:cNvSpPr/>
          <p:nvPr/>
        </p:nvSpPr>
        <p:spPr>
          <a:xfrm>
            <a:off x="6200454" y="5111502"/>
            <a:ext cx="1058238" cy="19322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箭头: 右 31">
            <a:extLst>
              <a:ext uri="{FF2B5EF4-FFF2-40B4-BE49-F238E27FC236}">
                <a16:creationId xmlns:a16="http://schemas.microsoft.com/office/drawing/2014/main" id="{AB63F389-4080-4DBC-B322-9965F230097E}"/>
              </a:ext>
            </a:extLst>
          </p:cNvPr>
          <p:cNvSpPr/>
          <p:nvPr/>
        </p:nvSpPr>
        <p:spPr>
          <a:xfrm>
            <a:off x="6200454" y="5515765"/>
            <a:ext cx="1058238" cy="19322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6145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300"/>
    </mc:Choice>
    <mc:Fallback xmlns="">
      <p:transition advTm="1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8" grpId="0"/>
      <p:bldP spid="25" grpId="0"/>
      <p:bldP spid="26" grpId="0"/>
      <p:bldP spid="27" grpId="0"/>
      <p:bldP spid="28" grpId="0"/>
      <p:bldP spid="29" grpId="0"/>
      <p:bldP spid="19" grpId="0" animBg="1"/>
      <p:bldP spid="31" grpId="0" animBg="1"/>
      <p:bldP spid="3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0" y="634673"/>
            <a:ext cx="5600700" cy="501773"/>
          </a:xfrm>
          <a:prstGeom prst="rect">
            <a:avLst/>
          </a:prstGeom>
          <a:noFill/>
        </p:spPr>
        <p:txBody>
          <a:bodyPr wrap="square" lIns="67500" tIns="35100" rIns="67500" bIns="351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/>
            <a:r>
              <a:rPr lang="zh-CN" altLang="en-US" sz="2800" dirty="0">
                <a:effectLst/>
                <a:latin typeface="Modern No. 20" panose="02070704070505020303" pitchFamily="18" charset="0"/>
              </a:rPr>
              <a:t>离散傅里叶变换</a:t>
            </a:r>
            <a:endParaRPr lang="en-US" altLang="ko-KR" sz="2800" b="0" dirty="0">
              <a:effectLst/>
              <a:latin typeface="Modern No. 20" panose="02070704070505020303" pitchFamily="18" charset="0"/>
            </a:endParaRPr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1A9C7D4-02EB-4A78-AEBE-648FED6AC1EB}"/>
              </a:ext>
            </a:extLst>
          </p:cNvPr>
          <p:cNvSpPr txBox="1"/>
          <p:nvPr/>
        </p:nvSpPr>
        <p:spPr>
          <a:xfrm>
            <a:off x="123289" y="1587459"/>
            <a:ext cx="28459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傅里叶变换存在的问题：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D64CFBE-5580-4356-95A8-E87B0DBA0E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517" y="3292002"/>
            <a:ext cx="3314700" cy="9525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5B5701A6-E25C-454C-B0D2-26E9EA8A0BF1}"/>
              </a:ext>
            </a:extLst>
          </p:cNvPr>
          <p:cNvSpPr txBox="1"/>
          <p:nvPr/>
        </p:nvSpPr>
        <p:spPr>
          <a:xfrm>
            <a:off x="292820" y="5636844"/>
            <a:ext cx="2578813" cy="64633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dirty="0"/>
              <a:t>1.</a:t>
            </a:r>
            <a:r>
              <a:rPr lang="zh-CN" altLang="en-US" dirty="0"/>
              <a:t>时间是无穷的</a:t>
            </a:r>
            <a:endParaRPr lang="en-US" altLang="zh-CN" dirty="0"/>
          </a:p>
          <a:p>
            <a:r>
              <a:rPr lang="en-US" altLang="zh-CN" dirty="0"/>
              <a:t>2.</a:t>
            </a:r>
            <a:r>
              <a:rPr lang="zh-CN" altLang="en-US" dirty="0"/>
              <a:t>频率无穷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ABBBDD3F-0786-4931-ADF7-3879F58F9A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2517" y="2374890"/>
            <a:ext cx="2838450" cy="523875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5BDF0E43-667F-4592-A06C-D087CC4F04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2517" y="4605830"/>
            <a:ext cx="3629025" cy="866775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76E05755-1689-493B-AA05-6AEB9AA557A9}"/>
              </a:ext>
            </a:extLst>
          </p:cNvPr>
          <p:cNvSpPr txBox="1"/>
          <p:nvPr/>
        </p:nvSpPr>
        <p:spPr>
          <a:xfrm>
            <a:off x="322517" y="2042256"/>
            <a:ext cx="1259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欧拉公式：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214CC708-2938-4C89-B840-C6FFC047BF4D}"/>
              </a:ext>
            </a:extLst>
          </p:cNvPr>
          <p:cNvSpPr txBox="1"/>
          <p:nvPr/>
        </p:nvSpPr>
        <p:spPr>
          <a:xfrm>
            <a:off x="322517" y="2989977"/>
            <a:ext cx="1958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傅里叶变换公式：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CAB47284-5EB4-47CF-8F7A-E20D34B49CB1}"/>
              </a:ext>
            </a:extLst>
          </p:cNvPr>
          <p:cNvSpPr txBox="1"/>
          <p:nvPr/>
        </p:nvSpPr>
        <p:spPr>
          <a:xfrm>
            <a:off x="322516" y="4212063"/>
            <a:ext cx="21124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傅里叶逆变换公式：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13A7DE13-6400-4E56-A9B9-79FE0464E45C}"/>
              </a:ext>
            </a:extLst>
          </p:cNvPr>
          <p:cNvSpPr/>
          <p:nvPr/>
        </p:nvSpPr>
        <p:spPr>
          <a:xfrm>
            <a:off x="322516" y="2042256"/>
            <a:ext cx="3520023" cy="91689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BB6BE3BC-9E6C-4545-99EE-C34E80A6C248}"/>
              </a:ext>
            </a:extLst>
          </p:cNvPr>
          <p:cNvSpPr/>
          <p:nvPr/>
        </p:nvSpPr>
        <p:spPr>
          <a:xfrm>
            <a:off x="322515" y="3025508"/>
            <a:ext cx="3520025" cy="115698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82D5ABE4-90A4-4C9D-859D-CAC7DF1A06F1}"/>
              </a:ext>
            </a:extLst>
          </p:cNvPr>
          <p:cNvSpPr/>
          <p:nvPr/>
        </p:nvSpPr>
        <p:spPr>
          <a:xfrm>
            <a:off x="322515" y="4238115"/>
            <a:ext cx="3520026" cy="119440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C0950F3E-C738-4256-A3D1-707A7D30611E}"/>
              </a:ext>
            </a:extLst>
          </p:cNvPr>
          <p:cNvSpPr txBox="1"/>
          <p:nvPr/>
        </p:nvSpPr>
        <p:spPr>
          <a:xfrm>
            <a:off x="4919608" y="1587459"/>
            <a:ext cx="28459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离散傅里叶变换：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57FF3FA7-980F-40DD-8DB7-58AEB535246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61441" y="2617835"/>
            <a:ext cx="4019361" cy="794525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B42FE581-94CB-44DA-B3D9-54A77E4FF18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40062" y="3865079"/>
            <a:ext cx="2962275" cy="1019175"/>
          </a:xfrm>
          <a:prstGeom prst="rect">
            <a:avLst/>
          </a:prstGeom>
        </p:spPr>
      </p:pic>
      <p:sp>
        <p:nvSpPr>
          <p:cNvPr id="35" name="文本框 34">
            <a:extLst>
              <a:ext uri="{FF2B5EF4-FFF2-40B4-BE49-F238E27FC236}">
                <a16:creationId xmlns:a16="http://schemas.microsoft.com/office/drawing/2014/main" id="{6978EFAB-178E-4DAD-A541-FC0C08B5C19E}"/>
              </a:ext>
            </a:extLst>
          </p:cNvPr>
          <p:cNvSpPr txBox="1"/>
          <p:nvPr/>
        </p:nvSpPr>
        <p:spPr>
          <a:xfrm>
            <a:off x="4861440" y="2248503"/>
            <a:ext cx="2443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离散傅里叶变换公式：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9F2A1D88-2A2A-4F26-A220-915F2AC9DAD3}"/>
              </a:ext>
            </a:extLst>
          </p:cNvPr>
          <p:cNvSpPr txBox="1"/>
          <p:nvPr/>
        </p:nvSpPr>
        <p:spPr>
          <a:xfrm>
            <a:off x="5040060" y="3575063"/>
            <a:ext cx="25565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离散傅里叶逆变换公式：</a:t>
            </a: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AFC91223-8ABE-4737-87B0-F54192DF89F4}"/>
              </a:ext>
            </a:extLst>
          </p:cNvPr>
          <p:cNvSpPr/>
          <p:nvPr/>
        </p:nvSpPr>
        <p:spPr>
          <a:xfrm>
            <a:off x="4919608" y="2232680"/>
            <a:ext cx="3901875" cy="115698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1520F78A-19CA-42F6-B676-558C45234109}"/>
              </a:ext>
            </a:extLst>
          </p:cNvPr>
          <p:cNvSpPr/>
          <p:nvPr/>
        </p:nvSpPr>
        <p:spPr>
          <a:xfrm>
            <a:off x="4919608" y="3575063"/>
            <a:ext cx="3901875" cy="123784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A76427EF-5DFF-444D-8323-4EFEDFE47462}"/>
              </a:ext>
            </a:extLst>
          </p:cNvPr>
          <p:cNvSpPr txBox="1"/>
          <p:nvPr/>
        </p:nvSpPr>
        <p:spPr>
          <a:xfrm>
            <a:off x="4919608" y="5175179"/>
            <a:ext cx="1933255" cy="92333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dirty="0"/>
              <a:t>以</a:t>
            </a:r>
            <a:r>
              <a:rPr lang="en-US" altLang="zh-CN" dirty="0"/>
              <a:t>2pi</a:t>
            </a:r>
            <a:r>
              <a:rPr lang="zh-CN" altLang="en-US" dirty="0"/>
              <a:t>为周期</a:t>
            </a:r>
            <a:endParaRPr lang="en-US" altLang="zh-CN" dirty="0"/>
          </a:p>
          <a:p>
            <a:r>
              <a:rPr lang="en-US" altLang="zh-CN" dirty="0"/>
              <a:t>1.</a:t>
            </a:r>
            <a:r>
              <a:rPr lang="zh-CN" altLang="en-US" dirty="0"/>
              <a:t>时间采样</a:t>
            </a:r>
            <a:r>
              <a:rPr lang="en-US" altLang="zh-CN" dirty="0"/>
              <a:t>N</a:t>
            </a:r>
            <a:r>
              <a:rPr lang="zh-CN" altLang="en-US" dirty="0"/>
              <a:t>个</a:t>
            </a:r>
            <a:endParaRPr lang="en-US" altLang="zh-CN" dirty="0"/>
          </a:p>
          <a:p>
            <a:r>
              <a:rPr lang="en-US" altLang="zh-CN" dirty="0"/>
              <a:t>2.</a:t>
            </a:r>
            <a:r>
              <a:rPr lang="zh-CN" altLang="en-US" dirty="0"/>
              <a:t>频率也采样</a:t>
            </a:r>
            <a:r>
              <a:rPr lang="en-US" altLang="zh-CN" dirty="0"/>
              <a:t>N</a:t>
            </a:r>
            <a:r>
              <a:rPr lang="zh-CN" altLang="en-US" dirty="0"/>
              <a:t>个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D898F746-0E6A-4AEC-90E9-288F228C9403}"/>
              </a:ext>
            </a:extLst>
          </p:cNvPr>
          <p:cNvSpPr txBox="1"/>
          <p:nvPr/>
        </p:nvSpPr>
        <p:spPr>
          <a:xfrm>
            <a:off x="7596563" y="5290133"/>
            <a:ext cx="1143857" cy="64633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dirty="0"/>
              <a:t>计算机能</a:t>
            </a:r>
            <a:endParaRPr lang="en-US" altLang="zh-CN" dirty="0"/>
          </a:p>
          <a:p>
            <a:r>
              <a:rPr lang="zh-CN" altLang="en-US" dirty="0"/>
              <a:t>处理了</a:t>
            </a:r>
          </a:p>
        </p:txBody>
      </p:sp>
      <p:sp>
        <p:nvSpPr>
          <p:cNvPr id="21" name="箭头: 右 20">
            <a:extLst>
              <a:ext uri="{FF2B5EF4-FFF2-40B4-BE49-F238E27FC236}">
                <a16:creationId xmlns:a16="http://schemas.microsoft.com/office/drawing/2014/main" id="{9081DC12-A362-4D5C-BD3C-AA8D9FF8A699}"/>
              </a:ext>
            </a:extLst>
          </p:cNvPr>
          <p:cNvSpPr/>
          <p:nvPr/>
        </p:nvSpPr>
        <p:spPr>
          <a:xfrm>
            <a:off x="6972996" y="5476747"/>
            <a:ext cx="503434" cy="2911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4930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300"/>
    </mc:Choice>
    <mc:Fallback xmlns="">
      <p:transition advTm="1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/>
      <p:bldP spid="36" grpId="0"/>
      <p:bldP spid="37" grpId="0" animBg="1"/>
      <p:bldP spid="38" grpId="0" animBg="1"/>
      <p:bldP spid="17" grpId="0" animBg="1"/>
      <p:bldP spid="39" grpId="0" animBg="1"/>
      <p:bldP spid="2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683079" y="2826662"/>
            <a:ext cx="4454000" cy="569470"/>
          </a:xfrm>
          <a:prstGeom prst="rect">
            <a:avLst/>
          </a:prstGeom>
          <a:gradFill flip="none" rotWithShape="1">
            <a:gsLst>
              <a:gs pos="0">
                <a:srgbClr val="7B5A85"/>
              </a:gs>
              <a:gs pos="100000">
                <a:srgbClr val="C35954"/>
              </a:gs>
            </a:gsLst>
            <a:lin ang="0" scaled="1"/>
            <a:tileRect/>
          </a:gradFill>
          <a:ln>
            <a:noFill/>
          </a:ln>
          <a:effectLst>
            <a:outerShdw blurRad="88900" dist="88900" dir="5400000" sx="99000" sy="99000" algn="t" rotWithShape="0">
              <a:prstClr val="black">
                <a:alpha val="7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500"/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C7BB0886-B1D1-4199-9DEC-AB4BCEBE56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3079" y="2808289"/>
            <a:ext cx="4454000" cy="563328"/>
          </a:xfrm>
          <a:prstGeom prst="rect">
            <a:avLst/>
          </a:prstGeom>
          <a:noFill/>
        </p:spPr>
        <p:txBody>
          <a:bodyPr wrap="square" lIns="67500" tIns="35100" rIns="67500" bIns="351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dist" latinLnBrk="0"/>
            <a:r>
              <a:rPr lang="en-US" altLang="ko-KR" sz="3200" dirty="0">
                <a:effectLst/>
                <a:latin typeface="Modern No. 20" panose="02070704070505020303" pitchFamily="18" charset="0"/>
              </a:rPr>
              <a:t>02  </a:t>
            </a:r>
            <a:r>
              <a:rPr lang="zh-CN" altLang="en-US" sz="2800" dirty="0">
                <a:effectLst/>
                <a:latin typeface="Modern No. 20" panose="02070704070505020303" pitchFamily="18" charset="0"/>
              </a:rPr>
              <a:t>离散傅里叶变换的用处</a:t>
            </a:r>
            <a:endParaRPr lang="en-US" altLang="ko-KR" sz="3200" dirty="0">
              <a:effectLst/>
              <a:latin typeface="Modern No. 20" panose="020707040705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87555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0" y="634673"/>
            <a:ext cx="5600700" cy="501773"/>
          </a:xfrm>
          <a:prstGeom prst="rect">
            <a:avLst/>
          </a:prstGeom>
          <a:noFill/>
        </p:spPr>
        <p:txBody>
          <a:bodyPr wrap="square" lIns="67500" tIns="35100" rIns="67500" bIns="351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/>
            <a:r>
              <a:rPr lang="zh-CN" altLang="en-US" sz="2800" dirty="0">
                <a:effectLst/>
                <a:latin typeface="Modern No. 20" panose="02070704070505020303" pitchFamily="18" charset="0"/>
              </a:rPr>
              <a:t>离散傅里叶变换的用处</a:t>
            </a:r>
            <a:endParaRPr lang="en-US" altLang="ko-KR" sz="2800" b="0" dirty="0">
              <a:effectLst/>
              <a:latin typeface="Modern No. 20" panose="02070704070505020303" pitchFamily="18" charset="0"/>
            </a:endParaRPr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754731A-F164-4D74-A350-155F3C873DD2}"/>
              </a:ext>
            </a:extLst>
          </p:cNvPr>
          <p:cNvSpPr txBox="1"/>
          <p:nvPr/>
        </p:nvSpPr>
        <p:spPr>
          <a:xfrm>
            <a:off x="162304" y="2176885"/>
            <a:ext cx="4306956" cy="369332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音频：分离不同频率的声波</a:t>
            </a:r>
          </a:p>
        </p:txBody>
      </p:sp>
      <p:pic>
        <p:nvPicPr>
          <p:cNvPr id="3078" name="Picture 6" descr="https://p3-sign.toutiaoimg.com/tos-cn-i-qvj2lq49k0/2c037bba9e99408bab0181defe1d0d28~noop.image?_iz=58558&amp;from=article.pc_detail&amp;x-expires=1663738431&amp;x-signature=%2FNypkA64AulkcsvEYwcNhvXs%2F8c%3D">
            <a:extLst>
              <a:ext uri="{FF2B5EF4-FFF2-40B4-BE49-F238E27FC236}">
                <a16:creationId xmlns:a16="http://schemas.microsoft.com/office/drawing/2014/main" id="{5C728D90-C3DA-4995-BE2F-C7931A5A8D3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303" y="2933333"/>
            <a:ext cx="4306957" cy="2372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文本框 28">
            <a:extLst>
              <a:ext uri="{FF2B5EF4-FFF2-40B4-BE49-F238E27FC236}">
                <a16:creationId xmlns:a16="http://schemas.microsoft.com/office/drawing/2014/main" id="{EA82864E-8834-412E-8D78-37734435F1F6}"/>
              </a:ext>
            </a:extLst>
          </p:cNvPr>
          <p:cNvSpPr txBox="1"/>
          <p:nvPr/>
        </p:nvSpPr>
        <p:spPr>
          <a:xfrm>
            <a:off x="4703476" y="2176885"/>
            <a:ext cx="4306956" cy="369332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图像：不同频率的代表图像的不同区域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0684F196-495B-4FF3-8358-7830D87FEF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6228" y="2740587"/>
            <a:ext cx="4467224" cy="2881312"/>
          </a:xfrm>
          <a:prstGeom prst="rect">
            <a:avLst/>
          </a:prstGeom>
        </p:spPr>
      </p:pic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B920083D-B610-4F56-B733-50CB44063BAE}"/>
              </a:ext>
            </a:extLst>
          </p:cNvPr>
          <p:cNvCxnSpPr/>
          <p:nvPr/>
        </p:nvCxnSpPr>
        <p:spPr>
          <a:xfrm>
            <a:off x="4572000" y="1489753"/>
            <a:ext cx="0" cy="4849402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988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300"/>
    </mc:Choice>
    <mc:Fallback xmlns="">
      <p:transition advTm="13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0" y="634673"/>
            <a:ext cx="5600700" cy="501773"/>
          </a:xfrm>
          <a:prstGeom prst="rect">
            <a:avLst/>
          </a:prstGeom>
          <a:noFill/>
        </p:spPr>
        <p:txBody>
          <a:bodyPr wrap="square" lIns="67500" tIns="35100" rIns="67500" bIns="351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/>
            <a:r>
              <a:rPr lang="zh-CN" altLang="en-US" sz="2800" dirty="0">
                <a:effectLst/>
                <a:latin typeface="Modern No. 20" panose="02070704070505020303" pitchFamily="18" charset="0"/>
              </a:rPr>
              <a:t>离散傅里叶变换的用处</a:t>
            </a:r>
            <a:endParaRPr lang="en-US" altLang="ko-KR" sz="2800" b="0" dirty="0">
              <a:effectLst/>
              <a:latin typeface="Modern No. 20" panose="02070704070505020303" pitchFamily="18" charset="0"/>
            </a:endParaRPr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59BF67A-16C2-438C-B2D0-99FA125461BB}"/>
              </a:ext>
            </a:extLst>
          </p:cNvPr>
          <p:cNvSpPr txBox="1"/>
          <p:nvPr/>
        </p:nvSpPr>
        <p:spPr>
          <a:xfrm>
            <a:off x="154112" y="1695236"/>
            <a:ext cx="2157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为何又被提及？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2B242C3-A401-4CE9-BC3F-E86895C5D5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583" y="2657365"/>
            <a:ext cx="4554449" cy="1287733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DB0FA05D-311F-485E-81C8-A8D930DA707B}"/>
              </a:ext>
            </a:extLst>
          </p:cNvPr>
          <p:cNvSpPr txBox="1"/>
          <p:nvPr/>
        </p:nvSpPr>
        <p:spPr>
          <a:xfrm>
            <a:off x="1633591" y="2280863"/>
            <a:ext cx="1561672" cy="369332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/>
              <a:t>WWW 2022</a:t>
            </a:r>
            <a:endParaRPr lang="zh-CN" altLang="en-US" b="1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CAA0956-3559-4EBC-B8FC-4D5FAE0425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9162" y="4579825"/>
            <a:ext cx="7305675" cy="148590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70866BCE-81A2-426A-8E5F-8BFC2EB002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37214" y="2515258"/>
            <a:ext cx="4052674" cy="1571946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A424CAA1-B2C1-4AF7-A750-D63B197FBEF6}"/>
              </a:ext>
            </a:extLst>
          </p:cNvPr>
          <p:cNvSpPr txBox="1"/>
          <p:nvPr/>
        </p:nvSpPr>
        <p:spPr>
          <a:xfrm>
            <a:off x="6142233" y="2278687"/>
            <a:ext cx="1561672" cy="369332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/>
              <a:t>NIPS 2021</a:t>
            </a:r>
            <a:endParaRPr lang="zh-CN" altLang="en-US" b="1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10A04EED-9B9F-43B2-AF22-3C256E969786}"/>
              </a:ext>
            </a:extLst>
          </p:cNvPr>
          <p:cNvSpPr txBox="1"/>
          <p:nvPr/>
        </p:nvSpPr>
        <p:spPr>
          <a:xfrm>
            <a:off x="3695272" y="4352599"/>
            <a:ext cx="1561672" cy="369332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/>
              <a:t>NAACL 2022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3879375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300"/>
    </mc:Choice>
    <mc:Fallback xmlns="">
      <p:transition advTm="13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0" y="634673"/>
            <a:ext cx="5600700" cy="501773"/>
          </a:xfrm>
          <a:prstGeom prst="rect">
            <a:avLst/>
          </a:prstGeom>
          <a:noFill/>
        </p:spPr>
        <p:txBody>
          <a:bodyPr wrap="square" lIns="67500" tIns="35100" rIns="67500" bIns="35100">
            <a:spAutoFit/>
          </a:bodyPr>
          <a:lstStyle>
            <a:lvl1pPr algn="ctr">
              <a:spcBef>
                <a:spcPct val="0"/>
              </a:spcBef>
              <a:buNone/>
              <a:defRPr lang="ko-KR" altLang="en-US" sz="4400" b="1" baseline="0" dirty="0">
                <a:solidFill>
                  <a:schemeClr val="bg1"/>
                </a:solidFill>
                <a:effectLst>
                  <a:outerShdw blurRad="12700" dist="25400" dir="5400000" algn="t" rotWithShape="0">
                    <a:prstClr val="black">
                      <a:alpha val="50000"/>
                    </a:prstClr>
                  </a:outerShdw>
                </a:effectLst>
                <a:latin typeface="Tahoma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algn="l"/>
            <a:r>
              <a:rPr lang="zh-CN" altLang="en-US" sz="2800" dirty="0">
                <a:effectLst/>
                <a:latin typeface="Modern No. 20" panose="02070704070505020303" pitchFamily="18" charset="0"/>
              </a:rPr>
              <a:t>离散傅里叶变换的用处</a:t>
            </a:r>
            <a:endParaRPr lang="en-US" altLang="ko-KR" sz="2800" b="0" dirty="0">
              <a:effectLst/>
              <a:latin typeface="Modern No. 20" panose="02070704070505020303" pitchFamily="18" charset="0"/>
            </a:endParaRPr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2B242C3-A401-4CE9-BC3F-E86895C5D5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09916"/>
            <a:ext cx="4554449" cy="1287733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70866BCE-81A2-426A-8E5F-8BFC2EB002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171119"/>
            <a:ext cx="4052674" cy="1571946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9039A38E-B676-4501-9DA1-173F4E3DBD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150" y="5126590"/>
            <a:ext cx="4279556" cy="852970"/>
          </a:xfrm>
          <a:prstGeom prst="rect">
            <a:avLst/>
          </a:prstGeom>
        </p:spPr>
      </p:pic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A7C92D2B-1D23-4F49-ABD6-373562AC12B4}"/>
              </a:ext>
            </a:extLst>
          </p:cNvPr>
          <p:cNvCxnSpPr/>
          <p:nvPr/>
        </p:nvCxnSpPr>
        <p:spPr>
          <a:xfrm>
            <a:off x="0" y="3171119"/>
            <a:ext cx="9144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85ABE8B2-E13B-475F-869A-C06E6F22BE3F}"/>
              </a:ext>
            </a:extLst>
          </p:cNvPr>
          <p:cNvCxnSpPr/>
          <p:nvPr/>
        </p:nvCxnSpPr>
        <p:spPr>
          <a:xfrm>
            <a:off x="0" y="5018755"/>
            <a:ext cx="9144000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C9CE100F-F305-43F7-8AE0-FABE213A6AB5}"/>
              </a:ext>
            </a:extLst>
          </p:cNvPr>
          <p:cNvSpPr txBox="1"/>
          <p:nvPr/>
        </p:nvSpPr>
        <p:spPr>
          <a:xfrm>
            <a:off x="4685016" y="1823908"/>
            <a:ext cx="445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推荐系统：</a:t>
            </a:r>
            <a:endParaRPr lang="en-US" altLang="zh-CN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时序数据冗余，需要过滤噪声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self-attention</a:t>
            </a:r>
            <a:r>
              <a:rPr lang="zh-CN" altLang="en-US" dirty="0"/>
              <a:t>等方法参数多，开销大</a:t>
            </a:r>
            <a:endParaRPr lang="en-US" altLang="zh-CN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ADCFA43B-289D-4EC8-BFE7-A9ADA27193FC}"/>
              </a:ext>
            </a:extLst>
          </p:cNvPr>
          <p:cNvSpPr txBox="1"/>
          <p:nvPr/>
        </p:nvSpPr>
        <p:spPr>
          <a:xfrm>
            <a:off x="4685016" y="3557190"/>
            <a:ext cx="44589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图像分类：</a:t>
            </a:r>
            <a:endParaRPr lang="en-US" altLang="zh-CN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self-attention</a:t>
            </a:r>
            <a:r>
              <a:rPr lang="zh-CN" altLang="en-US" dirty="0"/>
              <a:t>等方法处理高清图开销大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CNN</a:t>
            </a:r>
            <a:r>
              <a:rPr lang="zh-CN" altLang="en-US" dirty="0"/>
              <a:t>需要引入先导偏差（</a:t>
            </a:r>
            <a:r>
              <a:rPr lang="en-US" altLang="zh-CN" dirty="0"/>
              <a:t>filter</a:t>
            </a:r>
            <a:r>
              <a:rPr lang="zh-CN" altLang="en-US" dirty="0"/>
              <a:t>大小，几个），</a:t>
            </a:r>
            <a:r>
              <a:rPr lang="en-US" altLang="zh-CN" dirty="0"/>
              <a:t>local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01C4F518-3FC0-438F-8ECD-5DD68EEF3B28}"/>
              </a:ext>
            </a:extLst>
          </p:cNvPr>
          <p:cNvSpPr txBox="1"/>
          <p:nvPr/>
        </p:nvSpPr>
        <p:spPr>
          <a:xfrm>
            <a:off x="4685016" y="5279778"/>
            <a:ext cx="445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自然语言处理：</a:t>
            </a:r>
            <a:endParaRPr lang="en-US" altLang="zh-CN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self-attention</a:t>
            </a:r>
            <a:r>
              <a:rPr lang="zh-CN" altLang="en-US" dirty="0"/>
              <a:t>等方法开销大，并不利于终端化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105139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300"/>
    </mc:Choice>
    <mc:Fallback xmlns="">
      <p:transition advTm="1300"/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离子会议室">
  <a:themeElements>
    <a:clrScheme name="离子会议室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离子会议室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离子会议室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9759</TotalTime>
  <Words>262</Words>
  <Application>Microsoft Office PowerPoint</Application>
  <PresentationFormat>全屏显示(4:3)</PresentationFormat>
  <Paragraphs>71</Paragraphs>
  <Slides>11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8" baseType="lpstr">
      <vt:lpstr>-apple-system</vt:lpstr>
      <vt:lpstr>等线</vt:lpstr>
      <vt:lpstr>Arial</vt:lpstr>
      <vt:lpstr>Century Gothic</vt:lpstr>
      <vt:lpstr>Modern No. 20</vt:lpstr>
      <vt:lpstr>Wingdings 3</vt:lpstr>
      <vt:lpstr>离子会议室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SHUI Xiao Qin (Shirley)</dc:creator>
  <cp:lastModifiedBy>Han Mengqun</cp:lastModifiedBy>
  <cp:revision>502</cp:revision>
  <dcterms:created xsi:type="dcterms:W3CDTF">2017-03-27T10:33:48Z</dcterms:created>
  <dcterms:modified xsi:type="dcterms:W3CDTF">2022-09-15T03:16:55Z</dcterms:modified>
</cp:coreProperties>
</file>

<file path=docProps/thumbnail.jpeg>
</file>